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Poppins" panose="020B060402020202020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303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-lane nascimento" userId="29f7ea5bcfc2d7df" providerId="LiveId" clId="{9AA0E53A-7B12-4B22-8656-6EC0723BB0CD}"/>
    <pc:docChg chg="undo addSld delSld modSld">
      <pc:chgData name="franc-lane nascimento" userId="29f7ea5bcfc2d7df" providerId="LiveId" clId="{9AA0E53A-7B12-4B22-8656-6EC0723BB0CD}" dt="2026-09-22T17:58:08.841" v="126" actId="20577"/>
      <pc:docMkLst>
        <pc:docMk/>
      </pc:docMkLst>
      <pc:sldChg chg="modSp del">
        <pc:chgData name="franc-lane nascimento" userId="29f7ea5bcfc2d7df" providerId="LiveId" clId="{9AA0E53A-7B12-4B22-8656-6EC0723BB0CD}" dt="2026-09-22T17:57:20.062" v="75" actId="2696"/>
        <pc:sldMkLst>
          <pc:docMk/>
          <pc:sldMk cId="0" sldId="256"/>
        </pc:sldMkLst>
        <pc:spChg chg="mod">
          <ac:chgData name="franc-lane nascimento" userId="29f7ea5bcfc2d7df" providerId="LiveId" clId="{9AA0E53A-7B12-4B22-8656-6EC0723BB0CD}" dt="2026-09-16T19:28:27.670" v="0"/>
          <ac:spMkLst>
            <pc:docMk/>
            <pc:sldMk cId="0" sldId="256"/>
            <ac:spMk id="2" creationId="{00000000-0000-0000-0000-000000000000}"/>
          </ac:spMkLst>
        </pc:spChg>
        <pc:spChg chg="mod">
          <ac:chgData name="franc-lane nascimento" userId="29f7ea5bcfc2d7df" providerId="LiveId" clId="{9AA0E53A-7B12-4B22-8656-6EC0723BB0CD}" dt="2026-09-16T19:29:00.505" v="19" actId="20577"/>
          <ac:spMkLst>
            <pc:docMk/>
            <pc:sldMk cId="0" sldId="256"/>
            <ac:spMk id="3" creationId="{00000000-0000-0000-0000-000000000000}"/>
          </ac:spMkLst>
        </pc:spChg>
      </pc:sldChg>
      <pc:sldChg chg="del">
        <pc:chgData name="franc-lane nascimento" userId="29f7ea5bcfc2d7df" providerId="LiveId" clId="{9AA0E53A-7B12-4B22-8656-6EC0723BB0CD}" dt="2026-09-22T17:57:22.249" v="76" actId="2696"/>
        <pc:sldMkLst>
          <pc:docMk/>
          <pc:sldMk cId="0" sldId="257"/>
        </pc:sldMkLst>
      </pc:sldChg>
      <pc:sldChg chg="modSp del">
        <pc:chgData name="franc-lane nascimento" userId="29f7ea5bcfc2d7df" providerId="LiveId" clId="{9AA0E53A-7B12-4B22-8656-6EC0723BB0CD}" dt="2026-09-22T17:57:22.550" v="77" actId="2696"/>
        <pc:sldMkLst>
          <pc:docMk/>
          <pc:sldMk cId="0" sldId="258"/>
        </pc:sldMkLst>
        <pc:spChg chg="mod">
          <ac:chgData name="franc-lane nascimento" userId="29f7ea5bcfc2d7df" providerId="LiveId" clId="{9AA0E53A-7B12-4B22-8656-6EC0723BB0CD}" dt="2026-09-16T19:29:21.181" v="21" actId="1076"/>
          <ac:spMkLst>
            <pc:docMk/>
            <pc:sldMk cId="0" sldId="258"/>
            <ac:spMk id="2" creationId="{00000000-0000-0000-0000-000000000000}"/>
          </ac:spMkLst>
        </pc:spChg>
      </pc:sldChg>
      <pc:sldChg chg="del">
        <pc:chgData name="franc-lane nascimento" userId="29f7ea5bcfc2d7df" providerId="LiveId" clId="{9AA0E53A-7B12-4B22-8656-6EC0723BB0CD}" dt="2026-09-22T17:57:22.829" v="78" actId="2696"/>
        <pc:sldMkLst>
          <pc:docMk/>
          <pc:sldMk cId="0" sldId="259"/>
        </pc:sldMkLst>
      </pc:sldChg>
      <pc:sldChg chg="modSp del">
        <pc:chgData name="franc-lane nascimento" userId="29f7ea5bcfc2d7df" providerId="LiveId" clId="{9AA0E53A-7B12-4B22-8656-6EC0723BB0CD}" dt="2026-09-22T17:57:23.417" v="80" actId="2696"/>
        <pc:sldMkLst>
          <pc:docMk/>
          <pc:sldMk cId="0" sldId="260"/>
        </pc:sldMkLst>
        <pc:spChg chg="mod">
          <ac:chgData name="franc-lane nascimento" userId="29f7ea5bcfc2d7df" providerId="LiveId" clId="{9AA0E53A-7B12-4B22-8656-6EC0723BB0CD}" dt="2026-09-16T19:31:04.389" v="29" actId="122"/>
          <ac:spMkLst>
            <pc:docMk/>
            <pc:sldMk cId="0" sldId="260"/>
            <ac:spMk id="2" creationId="{00000000-0000-0000-0000-000000000000}"/>
          </ac:spMkLst>
        </pc:spChg>
      </pc:sldChg>
      <pc:sldChg chg="modSp del">
        <pc:chgData name="franc-lane nascimento" userId="29f7ea5bcfc2d7df" providerId="LiveId" clId="{9AA0E53A-7B12-4B22-8656-6EC0723BB0CD}" dt="2026-09-22T17:57:23.690" v="81" actId="2696"/>
        <pc:sldMkLst>
          <pc:docMk/>
          <pc:sldMk cId="0" sldId="261"/>
        </pc:sldMkLst>
        <pc:spChg chg="mod">
          <ac:chgData name="franc-lane nascimento" userId="29f7ea5bcfc2d7df" providerId="LiveId" clId="{9AA0E53A-7B12-4B22-8656-6EC0723BB0CD}" dt="2026-09-16T19:31:43.369" v="63" actId="1076"/>
          <ac:spMkLst>
            <pc:docMk/>
            <pc:sldMk cId="0" sldId="261"/>
            <ac:spMk id="2" creationId="{00000000-0000-0000-0000-000000000000}"/>
          </ac:spMkLst>
        </pc:spChg>
      </pc:sldChg>
      <pc:sldChg chg="modSp del">
        <pc:chgData name="franc-lane nascimento" userId="29f7ea5bcfc2d7df" providerId="LiveId" clId="{9AA0E53A-7B12-4B22-8656-6EC0723BB0CD}" dt="2026-09-22T17:57:23.987" v="82" actId="2696"/>
        <pc:sldMkLst>
          <pc:docMk/>
          <pc:sldMk cId="0" sldId="262"/>
        </pc:sldMkLst>
        <pc:spChg chg="mod">
          <ac:chgData name="franc-lane nascimento" userId="29f7ea5bcfc2d7df" providerId="LiveId" clId="{9AA0E53A-7B12-4B22-8656-6EC0723BB0CD}" dt="2026-09-16T19:32:50.576" v="72" actId="122"/>
          <ac:spMkLst>
            <pc:docMk/>
            <pc:sldMk cId="0" sldId="262"/>
            <ac:spMk id="2" creationId="{00000000-0000-0000-0000-000000000000}"/>
          </ac:spMkLst>
        </pc:spChg>
      </pc:sldChg>
      <pc:sldChg chg="del">
        <pc:chgData name="franc-lane nascimento" userId="29f7ea5bcfc2d7df" providerId="LiveId" clId="{9AA0E53A-7B12-4B22-8656-6EC0723BB0CD}" dt="2026-09-22T17:57:24.824" v="84" actId="2696"/>
        <pc:sldMkLst>
          <pc:docMk/>
          <pc:sldMk cId="0" sldId="263"/>
        </pc:sldMkLst>
      </pc:sldChg>
      <pc:sldChg chg="modSp del">
        <pc:chgData name="franc-lane nascimento" userId="29f7ea5bcfc2d7df" providerId="LiveId" clId="{9AA0E53A-7B12-4B22-8656-6EC0723BB0CD}" dt="2026-09-22T17:57:23.101" v="79" actId="2696"/>
        <pc:sldMkLst>
          <pc:docMk/>
          <pc:sldMk cId="229126079" sldId="264"/>
        </pc:sldMkLst>
        <pc:spChg chg="mod">
          <ac:chgData name="franc-lane nascimento" userId="29f7ea5bcfc2d7df" providerId="LiveId" clId="{9AA0E53A-7B12-4B22-8656-6EC0723BB0CD}" dt="2026-09-16T19:33:17.014" v="73" actId="1076"/>
          <ac:spMkLst>
            <pc:docMk/>
            <pc:sldMk cId="229126079" sldId="264"/>
            <ac:spMk id="2" creationId="{1168345B-74C5-4B32-939D-8B3BEC730C23}"/>
          </ac:spMkLst>
        </pc:spChg>
      </pc:sldChg>
      <pc:sldChg chg="addSp add del">
        <pc:chgData name="franc-lane nascimento" userId="29f7ea5bcfc2d7df" providerId="LiveId" clId="{9AA0E53A-7B12-4B22-8656-6EC0723BB0CD}" dt="2026-09-22T17:57:24.320" v="83" actId="2696"/>
        <pc:sldMkLst>
          <pc:docMk/>
          <pc:sldMk cId="513055836" sldId="265"/>
        </pc:sldMkLst>
        <pc:spChg chg="add">
          <ac:chgData name="franc-lane nascimento" userId="29f7ea5bcfc2d7df" providerId="LiveId" clId="{9AA0E53A-7B12-4B22-8656-6EC0723BB0CD}" dt="2026-09-16T19:32:05.373" v="65"/>
          <ac:spMkLst>
            <pc:docMk/>
            <pc:sldMk cId="513055836" sldId="265"/>
            <ac:spMk id="2" creationId="{BB2BE1DE-B6F3-4B15-B4AB-1C7924ACA15C}"/>
          </ac:spMkLst>
        </pc:spChg>
        <pc:picChg chg="add">
          <ac:chgData name="franc-lane nascimento" userId="29f7ea5bcfc2d7df" providerId="LiveId" clId="{9AA0E53A-7B12-4B22-8656-6EC0723BB0CD}" dt="2026-09-16T19:32:05.373" v="65"/>
          <ac:picMkLst>
            <pc:docMk/>
            <pc:sldMk cId="513055836" sldId="265"/>
            <ac:picMk id="3" creationId="{A4341EC4-FD74-4655-8091-A3C5EF5569F8}"/>
          </ac:picMkLst>
        </pc:picChg>
      </pc:sldChg>
      <pc:sldChg chg="modSp add">
        <pc:chgData name="franc-lane nascimento" userId="29f7ea5bcfc2d7df" providerId="LiveId" clId="{9AA0E53A-7B12-4B22-8656-6EC0723BB0CD}" dt="2026-09-22T17:58:08.841" v="126" actId="20577"/>
        <pc:sldMkLst>
          <pc:docMk/>
          <pc:sldMk cId="0" sldId="266"/>
        </pc:sldMkLst>
        <pc:spChg chg="mod">
          <ac:chgData name="franc-lane nascimento" userId="29f7ea5bcfc2d7df" providerId="LiveId" clId="{9AA0E53A-7B12-4B22-8656-6EC0723BB0CD}" dt="2026-09-22T17:58:08.841" v="126" actId="20577"/>
          <ac:spMkLst>
            <pc:docMk/>
            <pc:sldMk cId="0" sldId="266"/>
            <ac:spMk id="15" creationId="{D4035678-511C-20E9-CCFE-A65C5964B127}"/>
          </ac:spMkLst>
        </pc:spChg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3395228002" sldId="267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68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69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70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1529453413" sldId="271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72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73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74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0" sldId="275"/>
        </pc:sldMkLst>
      </pc:sldChg>
      <pc:sldChg chg="add">
        <pc:chgData name="franc-lane nascimento" userId="29f7ea5bcfc2d7df" providerId="LiveId" clId="{9AA0E53A-7B12-4B22-8656-6EC0723BB0CD}" dt="2026-09-22T17:57:10.164" v="74"/>
        <pc:sldMkLst>
          <pc:docMk/>
          <pc:sldMk cId="650549602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286000" y="2092791"/>
            <a:ext cx="14096999" cy="1148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UNIVERSIDADE ESTADUAL DO MARANHÃO - UEMA</a:t>
            </a:r>
          </a:p>
          <a:p>
            <a:pPr algn="ctr">
              <a:lnSpc>
                <a:spcPts val="2400"/>
              </a:lnSpc>
            </a:pPr>
            <a:r>
              <a:rPr lang="en-US" sz="2400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PROGRAMA DE PÓS-GRADUAÇÃO EM EDUCAÇÃO - PPGE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MESTRADO PROFISSIONAL EM EDUCAÇÃO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9060884"/>
            <a:ext cx="18288000" cy="1226116"/>
            <a:chOff x="0" y="0"/>
            <a:chExt cx="4816593" cy="45057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450578"/>
            </a:xfrm>
            <a:custGeom>
              <a:avLst/>
              <a:gdLst/>
              <a:ahLst/>
              <a:cxnLst/>
              <a:rect l="l" t="t" r="r" b="b"/>
              <a:pathLst>
                <a:path w="4816592" h="450578">
                  <a:moveTo>
                    <a:pt x="0" y="0"/>
                  </a:moveTo>
                  <a:lnTo>
                    <a:pt x="4816592" y="0"/>
                  </a:lnTo>
                  <a:lnTo>
                    <a:pt x="4816592" y="450578"/>
                  </a:lnTo>
                  <a:lnTo>
                    <a:pt x="0" y="450578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57150"/>
              <a:ext cx="4816593" cy="39342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87"/>
                </a:lnSpc>
              </a:pPr>
              <a:endParaRPr/>
            </a:p>
          </p:txBody>
        </p:sp>
      </p:grpSp>
      <p:pic>
        <p:nvPicPr>
          <p:cNvPr id="32" name="image1.jpg">
            <a:extLst>
              <a:ext uri="{FF2B5EF4-FFF2-40B4-BE49-F238E27FC236}">
                <a16:creationId xmlns:a16="http://schemas.microsoft.com/office/drawing/2014/main" id="{9A252297-93BA-4A22-97F8-A616E573B5B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6D54A0D-BDC1-173C-B742-1371337BC8B3}"/>
              </a:ext>
            </a:extLst>
          </p:cNvPr>
          <p:cNvSpPr/>
          <p:nvPr/>
        </p:nvSpPr>
        <p:spPr>
          <a:xfrm>
            <a:off x="2819400" y="3806144"/>
            <a:ext cx="1272540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DB93298E-01AB-8E66-4A7E-7D36B06DD3C0}"/>
              </a:ext>
            </a:extLst>
          </p:cNvPr>
          <p:cNvSpPr txBox="1"/>
          <p:nvPr/>
        </p:nvSpPr>
        <p:spPr>
          <a:xfrm>
            <a:off x="3505200" y="4322395"/>
            <a:ext cx="11430000" cy="10567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[ </a:t>
            </a:r>
            <a:r>
              <a:rPr sz="2800" dirty="0"/>
              <a:t>INSERIR AQUI O TÍTULO DO TRABALHO DE PESQUISA ]</a:t>
            </a:r>
          </a:p>
          <a:p>
            <a:pPr algn="ctr">
              <a:spcBef>
                <a:spcPts val="800"/>
              </a:spcBef>
              <a:defRPr sz="1400" i="1">
                <a:solidFill>
                  <a:srgbClr val="495057"/>
                </a:solidFill>
                <a:latin typeface="Arial"/>
              </a:defRPr>
            </a:pPr>
            <a:r>
              <a:rPr lang="pt-BR" sz="2800" dirty="0"/>
              <a:t>Subtítulo do Trabalho (se houver) ou Delimitação do Estudo</a:t>
            </a: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F1FD5AA5-4A59-765B-D27B-90AE98E94C0E}"/>
              </a:ext>
            </a:extLst>
          </p:cNvPr>
          <p:cNvSpPr/>
          <p:nvPr/>
        </p:nvSpPr>
        <p:spPr>
          <a:xfrm>
            <a:off x="3730013" y="6431299"/>
            <a:ext cx="10728655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E48ECDC-7B5D-1E90-EB22-CE9BB034C794}"/>
              </a:ext>
            </a:extLst>
          </p:cNvPr>
          <p:cNvSpPr txBox="1"/>
          <p:nvPr/>
        </p:nvSpPr>
        <p:spPr>
          <a:xfrm>
            <a:off x="4061123" y="6614179"/>
            <a:ext cx="10180015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400" b="1">
                <a:solidFill>
                  <a:srgbClr val="212529"/>
                </a:solidFill>
                <a:latin typeface="Arial"/>
              </a:defRPr>
            </a:pPr>
            <a:r>
              <a:rPr lang="pt-BR" sz="2000" dirty="0"/>
              <a:t>Mestrando(a) / Autor(a): [Nome Completo do Discente]</a:t>
            </a:r>
          </a:p>
          <a:p>
            <a:pPr>
              <a:spcBef>
                <a:spcPts val="400"/>
              </a:spcBef>
              <a:defRPr sz="1400" b="1">
                <a:solidFill>
                  <a:srgbClr val="212529"/>
                </a:solidFill>
                <a:latin typeface="Arial"/>
              </a:defRPr>
            </a:pPr>
            <a:r>
              <a:rPr lang="pt-BR" sz="2000" dirty="0"/>
              <a:t>Orientador(a) / Coautor(a): </a:t>
            </a:r>
            <a:r>
              <a:rPr lang="pt-BR" sz="2000" dirty="0" err="1"/>
              <a:t>Prof</a:t>
            </a:r>
            <a:r>
              <a:rPr lang="pt-BR" sz="2000" dirty="0"/>
              <a:t>(a). </a:t>
            </a:r>
            <a:r>
              <a:rPr lang="pt-BR" sz="2000" dirty="0" err="1"/>
              <a:t>Dr</a:t>
            </a:r>
            <a:r>
              <a:rPr lang="pt-BR" sz="2000" dirty="0"/>
              <a:t>(a). [Nome Completo do Orientador]</a:t>
            </a:r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D4035678-511C-20E9-CCFE-A65C5964B127}"/>
              </a:ext>
            </a:extLst>
          </p:cNvPr>
          <p:cNvSpPr/>
          <p:nvPr/>
        </p:nvSpPr>
        <p:spPr>
          <a:xfrm>
            <a:off x="1371600" y="7992530"/>
            <a:ext cx="15316199" cy="731520"/>
          </a:xfrm>
          <a:prstGeom prst="roundRect">
            <a:avLst/>
          </a:prstGeom>
          <a:solidFill>
            <a:srgbClr val="EBF3FA"/>
          </a:solidFill>
          <a:ln w="12700">
            <a:solidFill>
              <a:srgbClr val="0A25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1100" b="1">
                <a:solidFill>
                  <a:srgbClr val="0A2540"/>
                </a:solidFill>
                <a:latin typeface="Arial"/>
              </a:defRPr>
            </a:pPr>
            <a:r>
              <a:rPr sz="1600" dirty="0"/>
              <a:t>TEMPO DE APRESENTAÇÃO: 10 A 15 MINUTOS   |   </a:t>
            </a:r>
            <a:r>
              <a:rPr lang="pt-BR" sz="1600" dirty="0"/>
              <a:t>Quantidade de Slides</a:t>
            </a:r>
            <a:r>
              <a:rPr sz="1600" dirty="0"/>
              <a:t>: </a:t>
            </a:r>
            <a:r>
              <a:rPr lang="pt-BR" sz="1600" dirty="0"/>
              <a:t>10</a:t>
            </a:r>
            <a:r>
              <a:rPr sz="1600" dirty="0"/>
              <a:t> A 12 SLIDES   |   SÃO LUÍS - MA (10 E 11/11/2026)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B24512D5-B36D-4A0B-87B8-4DBA43CD744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86A92071-1EBF-FC80-ECF7-AFCA398622C9}"/>
              </a:ext>
            </a:extLst>
          </p:cNvPr>
          <p:cNvSpPr txBox="1"/>
          <p:nvPr/>
        </p:nvSpPr>
        <p:spPr>
          <a:xfrm>
            <a:off x="2289384" y="2279534"/>
            <a:ext cx="13639800" cy="764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200"/>
              </a:spcAft>
              <a:defRPr sz="1000" b="1">
                <a:solidFill>
                  <a:srgbClr val="DAA520"/>
                </a:solidFill>
                <a:latin typeface="Arial"/>
              </a:defRPr>
            </a:pPr>
            <a:r>
              <a:rPr sz="2000" dirty="0"/>
              <a:t>GUIA DO DISCENTE – VIII SEMPE 2026</a:t>
            </a:r>
          </a:p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sz="2800" dirty="0"/>
              <a:t>ORIENTAÇÕES GERAIS PARA A APRESENTAÇÃO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94D58E5C-A680-2C3D-FE33-DC2B7EEAA801}"/>
              </a:ext>
            </a:extLst>
          </p:cNvPr>
          <p:cNvSpPr/>
          <p:nvPr/>
        </p:nvSpPr>
        <p:spPr>
          <a:xfrm>
            <a:off x="1295400" y="3924300"/>
            <a:ext cx="3744951" cy="5354808"/>
          </a:xfrm>
          <a:prstGeom prst="roundRect">
            <a:avLst/>
          </a:prstGeom>
          <a:solidFill>
            <a:srgbClr val="EBF3FA"/>
          </a:solidFill>
          <a:ln w="12700">
            <a:solidFill>
              <a:srgbClr val="0A25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>
              <a:spcAft>
                <a:spcPts val="10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rPr sz="2000" dirty="0"/>
              <a:t>1.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GESTÃO DO TEMPO</a:t>
            </a:r>
          </a:p>
          <a:p>
            <a:pPr>
              <a:spcBef>
                <a:spcPts val="600"/>
              </a:spcBef>
            </a:pPr>
            <a:r>
              <a:rPr sz="1600" b="1" dirty="0">
                <a:solidFill>
                  <a:srgbClr val="212529"/>
                </a:solidFill>
                <a:latin typeface="Arial"/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/>
              </a:rPr>
              <a:t>Tempo Total de Fala: </a:t>
            </a:r>
            <a:r>
              <a:rPr lang="pt-BR" sz="1600" dirty="0">
                <a:solidFill>
                  <a:srgbClr val="495057"/>
                </a:solidFill>
                <a:latin typeface="Arial"/>
              </a:rPr>
              <a:t>10 a 15 minutos impreterivelmente.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/>
              </a:rPr>
              <a:t>• Arguição da Banca: </a:t>
            </a:r>
            <a:r>
              <a:rPr lang="pt-BR" sz="1600" dirty="0">
                <a:solidFill>
                  <a:srgbClr val="495057"/>
                </a:solidFill>
                <a:latin typeface="Arial"/>
              </a:rPr>
              <a:t>5 a 10 minutos para considerações dos docentes.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/>
              </a:rPr>
              <a:t>• Ritmo Recomendado: </a:t>
            </a:r>
            <a:r>
              <a:rPr lang="pt-BR" sz="1600" dirty="0">
                <a:solidFill>
                  <a:srgbClr val="495057"/>
                </a:solidFill>
                <a:latin typeface="Arial"/>
              </a:rPr>
              <a:t>Média de 1 a 1,5 minuto por slide.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/>
              </a:rPr>
              <a:t>• Controle do Tempo: </a:t>
            </a:r>
            <a:r>
              <a:rPr lang="pt-BR" sz="1600" dirty="0">
                <a:solidFill>
                  <a:srgbClr val="495057"/>
                </a:solidFill>
                <a:latin typeface="Arial"/>
              </a:rPr>
              <a:t>Treine a fala previamente com cronômetro para evitar extrapolar o limite.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0E150FEC-FB85-F7A2-E09D-974592C3470A}"/>
              </a:ext>
            </a:extLst>
          </p:cNvPr>
          <p:cNvSpPr/>
          <p:nvPr/>
        </p:nvSpPr>
        <p:spPr>
          <a:xfrm>
            <a:off x="6781800" y="3923371"/>
            <a:ext cx="4090416" cy="5354808"/>
          </a:xfrm>
          <a:prstGeom prst="roundRect">
            <a:avLst/>
          </a:prstGeom>
          <a:solidFill>
            <a:srgbClr val="FEF9E7"/>
          </a:solidFill>
          <a:ln w="1270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DAA520"/>
                </a:solidFill>
                <a:latin typeface="Georgia"/>
              </a:defRPr>
            </a:pPr>
            <a:r>
              <a:rPr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DIDÁTICA E DESIGN</a:t>
            </a:r>
          </a:p>
          <a:p>
            <a:pPr>
              <a:spcBef>
                <a:spcPts val="600"/>
              </a:spcBef>
            </a:pPr>
            <a:r>
              <a:rPr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Sintético: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blocos densos de texto. Priorize tópicos curtos e palavras-chave.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Legibilidade: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Mantenha tamanho de fonte visível (mínimo 16pt para o corpo do texto).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Recursos Visuais: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 esquemas, quadros, tabelas ou fotografias do campo de pesquisa.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Padronização: </a:t>
            </a:r>
            <a:r>
              <a:rPr lang="pt-B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as cores e fontes oficiais deste modelo institucional</a:t>
            </a:r>
            <a:r>
              <a:rPr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4E88106-E5AA-0E7D-9F30-1733E7A3404D}"/>
              </a:ext>
            </a:extLst>
          </p:cNvPr>
          <p:cNvSpPr/>
          <p:nvPr/>
        </p:nvSpPr>
        <p:spPr>
          <a:xfrm>
            <a:off x="12192000" y="3998362"/>
            <a:ext cx="4343400" cy="52048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1000"/>
              </a:spcAft>
              <a:defRPr sz="1400" b="1">
                <a:solidFill>
                  <a:srgbClr val="0A2540"/>
                </a:solidFill>
                <a:latin typeface="Georgia"/>
              </a:defRPr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 ALINHAMENTO COM PARECER</a:t>
            </a:r>
          </a:p>
          <a:p>
            <a:pPr>
              <a:spcBef>
                <a:spcPts val="600"/>
              </a:spcBef>
            </a:pPr>
            <a:r>
              <a:rPr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Ficha de Avaliação: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slide reflete os critérios do formulário oficial.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de Pesquisa I: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Foco no projeto, problema, objetivos, fundamentação e proposta de PTT.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de Pesquisa II: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Ênfase nos resultados parciais/finais e no estágio do PTT.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Postura Acadêmica: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Esteja preparado para explicar a viabilidade prática da sua proposta</a:t>
            </a:r>
            <a:r>
              <a:rPr lang="pt-BR" sz="1600" dirty="0">
                <a:solidFill>
                  <a:srgbClr val="495057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5228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B24512D5-B36D-4A0B-87B8-4DBA43CD744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" y="-338260"/>
            <a:ext cx="18287995" cy="2048576"/>
          </a:xfrm>
          <a:prstGeom prst="rect">
            <a:avLst/>
          </a:prstGeom>
          <a:ln/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CBD26277-2220-CC93-6E94-E8A123E2D195}"/>
              </a:ext>
            </a:extLst>
          </p:cNvPr>
          <p:cNvSpPr txBox="1"/>
          <p:nvPr/>
        </p:nvSpPr>
        <p:spPr>
          <a:xfrm>
            <a:off x="4343399" y="2052348"/>
            <a:ext cx="11014431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sz="2800" dirty="0"/>
              <a:t>INTRODUÇÃO E CONTEXTUALIZAÇÃO DA PESQUISA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6D47D59-E2A2-3761-BBFF-A4916B5C4B3D}"/>
              </a:ext>
            </a:extLst>
          </p:cNvPr>
          <p:cNvSpPr/>
          <p:nvPr/>
        </p:nvSpPr>
        <p:spPr>
          <a:xfrm>
            <a:off x="1788961" y="3256155"/>
            <a:ext cx="6096000" cy="5791201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just">
              <a:spcAft>
                <a:spcPts val="10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Contextualização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Justificativa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Apresentação do Tema: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Sintetize a temática central do estudo e a realidade educacional investigada.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Justificativa Social e Pedagógica: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Explicite por que este estudo é relevante para a comunidade escolar e para a rede de ensino.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Relevância Científica: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Destaque a contribuição do estudo para o campo da Educação e para o PPGE/UEMA.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Dica de Edição: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Substitua estas orientações por tópicos curtos resumindo a justificativa do seu trabalho.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A2FFE83-7D8A-7DA0-711D-F6B73E4988D4}"/>
              </a:ext>
            </a:extLst>
          </p:cNvPr>
          <p:cNvSpPr/>
          <p:nvPr/>
        </p:nvSpPr>
        <p:spPr>
          <a:xfrm>
            <a:off x="9850615" y="3256155"/>
            <a:ext cx="6648424" cy="5791201"/>
          </a:xfrm>
          <a:prstGeom prst="roundRect">
            <a:avLst/>
          </a:prstGeom>
          <a:solidFill>
            <a:srgbClr val="EBF3FA"/>
          </a:solidFill>
          <a:ln>
            <a:solidFill>
              <a:srgbClr val="0A25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10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Pergunta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Pesquisa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 sz="1200" b="1">
                <a:solidFill>
                  <a:srgbClr val="212529"/>
                </a:solidFill>
              </a:defRPr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Insira aqui a Pergunta de Pesquisa em destaque:</a:t>
            </a:r>
          </a:p>
          <a:p>
            <a:pPr algn="just">
              <a:spcBef>
                <a:spcPts val="800"/>
              </a:spcBef>
              <a:spcAft>
                <a:spcPts val="1200"/>
              </a:spcAft>
              <a:defRPr sz="1300" i="1">
                <a:solidFill>
                  <a:srgbClr val="0A2540"/>
                </a:solidFill>
                <a:latin typeface="Georgia"/>
              </a:defRPr>
            </a:pP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“Como [Ação/Estratégia Pedagógica] pode contribuir para [Superação do Problema Educacional Identificado] no contexto da [Escola/Rede de Ensino]?”</a:t>
            </a:r>
          </a:p>
          <a:p>
            <a:pPr algn="just"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Clareza do Problema: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pergunta deve ser contextualizada e alinhada ao campo de atuação profissional.</a:t>
            </a:r>
          </a:p>
          <a:p>
            <a:pPr algn="just"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Origem do Problema: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Mostre brevemente como essa questão emergiu da sua prática como educador(a).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1ED2D0B6-84DF-4F0F-9EA7-104BAFC7798F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3EB234A5-0395-8D34-B268-B5482BD641B2}"/>
              </a:ext>
            </a:extLst>
          </p:cNvPr>
          <p:cNvSpPr txBox="1"/>
          <p:nvPr/>
        </p:nvSpPr>
        <p:spPr>
          <a:xfrm>
            <a:off x="1447800" y="2628900"/>
            <a:ext cx="1371600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sz="2800" dirty="0"/>
              <a:t>OBJETIVOS DA PESQUISA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A8F101C6-CD3F-5A20-C622-7669940096A6}"/>
              </a:ext>
            </a:extLst>
          </p:cNvPr>
          <p:cNvSpPr/>
          <p:nvPr/>
        </p:nvSpPr>
        <p:spPr>
          <a:xfrm>
            <a:off x="1447800" y="3474207"/>
            <a:ext cx="15468600" cy="1645920"/>
          </a:xfrm>
          <a:prstGeom prst="roundRect">
            <a:avLst/>
          </a:prstGeom>
          <a:solidFill>
            <a:srgbClr val="FEF9E7"/>
          </a:solidFill>
          <a:ln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defRPr sz="1500" b="1">
                <a:solidFill>
                  <a:srgbClr val="0A2540"/>
                </a:solidFill>
                <a:latin typeface="Georgia"/>
              </a:defRPr>
            </a:pPr>
            <a:r>
              <a:rPr dirty="0"/>
              <a:t>► </a:t>
            </a:r>
            <a:r>
              <a:rPr sz="2400" dirty="0"/>
              <a:t>OBJETIVO GERAL</a:t>
            </a:r>
          </a:p>
          <a:p>
            <a:pPr algn="ctr">
              <a:spcBef>
                <a:spcPts val="600"/>
              </a:spcBef>
              <a:defRPr sz="1300" b="1">
                <a:solidFill>
                  <a:srgbClr val="212529"/>
                </a:solidFill>
                <a:latin typeface="Arial"/>
              </a:defRPr>
            </a:pPr>
            <a:r>
              <a:rPr lang="pt-BR" sz="1600" dirty="0"/>
              <a:t>[Ação Principal com Verbo no Infinitivo], visando [Finalidade do Estudo] no âmbito do [Lócus da Pesquisa/Rede de Ensino].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143A4C7E-7A76-6ABE-A036-145F01F848AB}"/>
              </a:ext>
            </a:extLst>
          </p:cNvPr>
          <p:cNvSpPr/>
          <p:nvPr/>
        </p:nvSpPr>
        <p:spPr>
          <a:xfrm>
            <a:off x="1447800" y="5753100"/>
            <a:ext cx="15468600" cy="281940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rPr dirty="0"/>
              <a:t>► </a:t>
            </a:r>
            <a:r>
              <a:rPr sz="2400" dirty="0"/>
              <a:t>OBJETIVOS ESPECÍFICOS</a:t>
            </a:r>
          </a:p>
          <a:p>
            <a:pPr>
              <a:spcBef>
                <a:spcPts val="600"/>
              </a:spcBef>
              <a:defRPr sz="1200">
                <a:solidFill>
                  <a:srgbClr val="212529"/>
                </a:solidFill>
                <a:latin typeface="Arial"/>
              </a:defRPr>
            </a:pPr>
            <a:r>
              <a:rPr dirty="0"/>
              <a:t>1</a:t>
            </a:r>
            <a:r>
              <a:rPr lang="pt-BR" dirty="0"/>
              <a:t>. </a:t>
            </a:r>
            <a:r>
              <a:rPr lang="pt-BR" sz="1600" dirty="0"/>
              <a:t>Identificar/Mapear as necessidades e desafios educacionais presentes no contexto investigado.</a:t>
            </a:r>
          </a:p>
          <a:p>
            <a:pPr>
              <a:spcBef>
                <a:spcPts val="600"/>
              </a:spcBef>
              <a:defRPr sz="1200">
                <a:solidFill>
                  <a:srgbClr val="212529"/>
                </a:solidFill>
                <a:latin typeface="Arial"/>
              </a:defRPr>
            </a:pPr>
            <a:r>
              <a:rPr lang="pt-BR" sz="1600" dirty="0"/>
              <a:t>2. Fundamentar teoricamente as dimensões do problema e os princípios pedagógicos da intervenção.</a:t>
            </a:r>
          </a:p>
          <a:p>
            <a:pPr>
              <a:spcBef>
                <a:spcPts val="600"/>
              </a:spcBef>
              <a:defRPr sz="1200">
                <a:solidFill>
                  <a:srgbClr val="212529"/>
                </a:solidFill>
                <a:latin typeface="Arial"/>
              </a:defRPr>
            </a:pPr>
            <a:r>
              <a:rPr lang="pt-BR" sz="1600" dirty="0"/>
              <a:t>3. Elaborar e aplicar a Proposta de Produto Técnico-Tecnológico (PTT) voltada à melhoria da prática educativa.</a:t>
            </a:r>
          </a:p>
          <a:p>
            <a:pPr>
              <a:spcBef>
                <a:spcPts val="600"/>
              </a:spcBef>
              <a:defRPr sz="1200">
                <a:solidFill>
                  <a:srgbClr val="212529"/>
                </a:solidFill>
                <a:latin typeface="Arial"/>
              </a:defRPr>
            </a:pPr>
            <a:r>
              <a:rPr lang="pt-BR" sz="1600" dirty="0"/>
              <a:t>4. Avaliar/Validar os impactos e as contribuições do PTT junto aos participantes da pesquisa.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48B0949C-DEB9-43CC-8095-CDDF7F346CF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F651FDFC-1BB2-AB04-3B13-12126412459F}"/>
              </a:ext>
            </a:extLst>
          </p:cNvPr>
          <p:cNvSpPr txBox="1"/>
          <p:nvPr/>
        </p:nvSpPr>
        <p:spPr>
          <a:xfrm>
            <a:off x="4648200" y="2476500"/>
            <a:ext cx="10728655" cy="5488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AA520"/>
                </a:solidFill>
                <a:latin typeface="Arial"/>
              </a:defRPr>
            </a:pPr>
            <a:endParaRPr dirty="0"/>
          </a:p>
          <a:p>
            <a:pPr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FUNDAMENTAÇÃO TEÓRICA E DIÁLOGO CONCEITUAL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4B91DFA-42C2-3324-4904-B719C20B523F}"/>
              </a:ext>
            </a:extLst>
          </p:cNvPr>
          <p:cNvSpPr/>
          <p:nvPr/>
        </p:nvSpPr>
        <p:spPr>
          <a:xfrm>
            <a:off x="1447800" y="3412538"/>
            <a:ext cx="6553200" cy="5236162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dirty="0"/>
              <a:t>► </a:t>
            </a:r>
            <a:r>
              <a:rPr sz="2400" dirty="0" err="1"/>
              <a:t>Eixos</a:t>
            </a:r>
            <a:r>
              <a:rPr sz="2400" dirty="0"/>
              <a:t> </a:t>
            </a:r>
            <a:r>
              <a:rPr sz="2400" dirty="0" err="1"/>
              <a:t>Teóricos</a:t>
            </a:r>
            <a:r>
              <a:rPr sz="2400" dirty="0"/>
              <a:t> e </a:t>
            </a:r>
            <a:r>
              <a:rPr sz="2400" dirty="0" err="1"/>
              <a:t>Categorias</a:t>
            </a:r>
            <a:endParaRPr sz="2400" dirty="0"/>
          </a:p>
          <a:p>
            <a:pPr>
              <a:spcBef>
                <a:spcPts val="800"/>
              </a:spcBef>
            </a:pP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Eixo 1 – Conceito Central: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o principal aporte teórico que sustenta seu objeto de estudo (ex.: Formação Docente, Gestão Escolar, Práticas Pedagógicas).</a:t>
            </a:r>
          </a:p>
          <a:p>
            <a:pPr>
              <a:spcBef>
                <a:spcPts val="800"/>
              </a:spcBef>
            </a:pP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Autores de Referência: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Cite os principais teóricos (ex.: Freire, Tardif, </a:t>
            </a:r>
            <a:r>
              <a:rPr lang="pt-BR" dirty="0" err="1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Nóvoa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 err="1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Sacristán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</a:p>
          <a:p>
            <a:pPr>
              <a:spcBef>
                <a:spcPts val="800"/>
              </a:spcBef>
            </a:pP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Eixo 2 – Políticas / Contexto: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Insira documentos norteadores ou políticas públicas aplicáveis ao tema.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0D71AAC-C888-452D-6880-8D4935525EAB}"/>
              </a:ext>
            </a:extLst>
          </p:cNvPr>
          <p:cNvSpPr/>
          <p:nvPr/>
        </p:nvSpPr>
        <p:spPr>
          <a:xfrm>
            <a:off x="9163050" y="3412538"/>
            <a:ext cx="6987966" cy="5274262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/>
              <a:t>Articulação</a:t>
            </a:r>
            <a:r>
              <a:rPr sz="2400" dirty="0"/>
              <a:t> Teoria e </a:t>
            </a:r>
            <a:r>
              <a:rPr sz="2400" dirty="0" err="1"/>
              <a:t>Prática</a:t>
            </a:r>
            <a:endParaRPr sz="2400" dirty="0"/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Sustentação do PTT: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Explicite como a teoria fundamenta a criação e a estrutura do Produto Técnico-Tecnológico.</a:t>
            </a:r>
          </a:p>
          <a:p>
            <a:pPr>
              <a:spcBef>
                <a:spcPts val="800"/>
              </a:spcBef>
            </a:pP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Estado da Arte: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Mencione </a:t>
            </a:r>
            <a:r>
              <a:rPr lang="pt-BR" dirty="0" err="1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sintetizadamente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diálogo com pesquisas recentes da área de Educação.</a:t>
            </a:r>
          </a:p>
          <a:p>
            <a:pPr>
              <a:spcBef>
                <a:spcPts val="800"/>
              </a:spcBef>
            </a:pPr>
            <a:r>
              <a:rPr lang="pt-BR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Orientações para o Slide:
  </a:t>
            </a:r>
            <a:r>
              <a:rPr lang="pt-BR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Priorize esquemas visuais, quadros sintéticos ou mapas conceituais em vez de longas citações diretas.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jpg">
            <a:extLst>
              <a:ext uri="{FF2B5EF4-FFF2-40B4-BE49-F238E27FC236}">
                <a16:creationId xmlns:a16="http://schemas.microsoft.com/office/drawing/2014/main" id="{650CA57C-5A9A-440F-ADCE-B191C41921FB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BCCDB689-5998-7B57-BF0F-EB83E65FB12A}"/>
              </a:ext>
            </a:extLst>
          </p:cNvPr>
          <p:cNvSpPr txBox="1"/>
          <p:nvPr/>
        </p:nvSpPr>
        <p:spPr>
          <a:xfrm>
            <a:off x="1828800" y="2476500"/>
            <a:ext cx="1507205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PROCEDIMENTOS METODOLÓGICOS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ACDD932A-F6F3-E7C3-DE7A-B3565157884F}"/>
              </a:ext>
            </a:extLst>
          </p:cNvPr>
          <p:cNvSpPr/>
          <p:nvPr/>
        </p:nvSpPr>
        <p:spPr>
          <a:xfrm>
            <a:off x="1600200" y="3164184"/>
            <a:ext cx="6629400" cy="3625236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/>
              <a:t>Desenho</a:t>
            </a:r>
            <a:r>
              <a:rPr sz="2400" dirty="0"/>
              <a:t> </a:t>
            </a:r>
            <a:r>
              <a:rPr sz="2400" dirty="0" err="1"/>
              <a:t>Metodológico</a:t>
            </a:r>
            <a:endParaRPr sz="2400" dirty="0"/>
          </a:p>
          <a:p>
            <a:pPr>
              <a:spcBef>
                <a:spcPts val="400"/>
              </a:spcBef>
            </a:pPr>
            <a:r>
              <a:rPr sz="115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Abordagem: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Qualitativa / Quanti-qualitativa.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Tipo de Pesquisa: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Pesquisa-ação, Estudo de Caso, Pesquisa Participante, etc.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Lócus da Pesquisa: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 / Instituição / Rede de Ensino.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Sujeitos / Participantes: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Professores, gestores, alunos (quantidade e critérios de seleção</a:t>
            </a:r>
            <a:r>
              <a:rPr sz="1100" dirty="0">
                <a:solidFill>
                  <a:srgbClr val="495057"/>
                </a:solidFill>
              </a:rPr>
              <a:t>).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AC962E34-27D4-6BD0-5AB7-395B39B47573}"/>
              </a:ext>
            </a:extLst>
          </p:cNvPr>
          <p:cNvSpPr/>
          <p:nvPr/>
        </p:nvSpPr>
        <p:spPr>
          <a:xfrm>
            <a:off x="9909508" y="3164184"/>
            <a:ext cx="6629400" cy="3625236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rtlCol="0" anchor="ctr"/>
          <a:lstStyle/>
          <a:p>
            <a:pPr algn="ctr">
              <a:spcAft>
                <a:spcPts val="600"/>
              </a:spcAft>
              <a:defRPr sz="15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Coleta e </a:t>
            </a:r>
            <a:r>
              <a:rPr sz="2400" dirty="0" err="1"/>
              <a:t>Análise</a:t>
            </a:r>
            <a:r>
              <a:rPr sz="2400" dirty="0"/>
              <a:t> de Dados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Instrumentos de Coleta: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Entrevistas semiestruturadas, questionários, observação participante, análise documental.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Técnicas de Análise: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de Conteúdo (Bardin), Análise de Discurso, Triangulação de dados.</a:t>
            </a:r>
          </a:p>
          <a:p>
            <a:pPr>
              <a:spcBef>
                <a:spcPts val="4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Etapas da Pesquisa: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diagnóstica → Desenvolvimento do PTT → Aplicação/Validação.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7DF5933-337E-EE91-43D0-E6ACCFB7B21C}"/>
              </a:ext>
            </a:extLst>
          </p:cNvPr>
          <p:cNvSpPr/>
          <p:nvPr/>
        </p:nvSpPr>
        <p:spPr>
          <a:xfrm>
            <a:off x="1600200" y="7892849"/>
            <a:ext cx="15697201" cy="1540928"/>
          </a:xfrm>
          <a:prstGeom prst="roundRect">
            <a:avLst/>
          </a:prstGeom>
          <a:solidFill>
            <a:srgbClr val="FEF9E7"/>
          </a:solidFill>
          <a:ln w="19050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rtlCol="0" anchor="ctr"/>
          <a:lstStyle/>
          <a:p>
            <a:pPr algn="ctr">
              <a:defRPr sz="1300" b="1">
                <a:solidFill>
                  <a:srgbClr val="0A2540"/>
                </a:solidFill>
                <a:latin typeface="Georgia"/>
              </a:defRPr>
            </a:pPr>
            <a:r>
              <a:rPr lang="pt-BR" dirty="0"/>
              <a:t>► </a:t>
            </a:r>
            <a:r>
              <a:rPr lang="pt-BR" sz="2400" dirty="0"/>
              <a:t>ASPECTOS ÉTICOS E COMITÊ DE ÉTICA EM PESQUISA (CEP)</a:t>
            </a:r>
          </a:p>
          <a:p>
            <a:pPr algn="just">
              <a:spcBef>
                <a:spcPts val="400"/>
              </a:spcBef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dirty="0"/>
              <a:t>• </a:t>
            </a:r>
            <a:r>
              <a:rPr lang="pt-BR" sz="1600" dirty="0"/>
              <a:t>Informar o número do Parecer do Comitê de Ética em Pesquisa (CEP), quando aplicável à pesquisa com seres humanos. Caso já tenha passado pelo CEP.</a:t>
            </a:r>
          </a:p>
          <a:p>
            <a:pPr algn="just">
              <a:spcBef>
                <a:spcPts val="400"/>
              </a:spcBef>
              <a:defRPr sz="1100">
                <a:solidFill>
                  <a:srgbClr val="212529"/>
                </a:solidFill>
                <a:latin typeface="Arial"/>
              </a:defRPr>
            </a:pPr>
            <a:br>
              <a:rPr lang="pt-BR" sz="1600" dirty="0"/>
            </a:br>
            <a:r>
              <a:rPr lang="pt-BR" sz="1600" dirty="0"/>
              <a:t>• Exemplo de Registro: “Pesquisa aprovada no CEP/UEMA sob o Parecer nº X.XXX.XXX em DD/MM/AAAA.” (Caso não envolva seres humanos, justificar a dispensa).</a:t>
            </a:r>
          </a:p>
        </p:txBody>
      </p:sp>
    </p:spTree>
    <p:extLst>
      <p:ext uri="{BB962C8B-B14F-4D97-AF65-F5344CB8AC3E}">
        <p14:creationId xmlns:p14="http://schemas.microsoft.com/office/powerpoint/2010/main" val="1529453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F416E797-CD21-4A12-9E7B-735FF9F16FE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DCBC5B5C-AEC2-6686-C6F0-B11AACE8270B}"/>
              </a:ext>
            </a:extLst>
          </p:cNvPr>
          <p:cNvSpPr txBox="1"/>
          <p:nvPr/>
        </p:nvSpPr>
        <p:spPr>
          <a:xfrm>
            <a:off x="1828800" y="2324100"/>
            <a:ext cx="1429416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DESENVOLVIMENTO / RESULTADOS E DISCUSSÃO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C41782-60EA-B5E2-B8BB-7DC3D326B3FB}"/>
              </a:ext>
            </a:extLst>
          </p:cNvPr>
          <p:cNvSpPr/>
          <p:nvPr/>
        </p:nvSpPr>
        <p:spPr>
          <a:xfrm>
            <a:off x="1219200" y="3208020"/>
            <a:ext cx="6858000" cy="5135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/>
              <a:t>Principais</a:t>
            </a:r>
            <a:r>
              <a:rPr sz="2400" dirty="0"/>
              <a:t> </a:t>
            </a:r>
            <a:r>
              <a:rPr sz="2400" dirty="0" err="1"/>
              <a:t>Achados</a:t>
            </a:r>
            <a:r>
              <a:rPr sz="2400" dirty="0"/>
              <a:t> da </a:t>
            </a:r>
            <a:r>
              <a:rPr sz="2400" dirty="0" err="1"/>
              <a:t>Pesquisa</a:t>
            </a:r>
            <a:endParaRPr sz="2400" dirty="0"/>
          </a:p>
          <a:p>
            <a:pPr>
              <a:spcBef>
                <a:spcPts val="600"/>
              </a:spcBef>
            </a:pPr>
            <a:r>
              <a:rPr sz="1150" b="1" dirty="0">
                <a:solidFill>
                  <a:srgbClr val="212529"/>
                </a:solidFill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Síntese dos Dados: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de modo sucinto os dados coletados na fase diagnóstica ou de campo.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Recursos de Destaque: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Utilize tabelas síntese, gráficos explicativos ou trechos significativos de falas/documentos.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I (Projetos):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os resultados preliminares da fase de diagnóstico ou revisão da literatura.</a:t>
            </a:r>
          </a:p>
          <a:p>
            <a:pPr>
              <a:spcBef>
                <a:spcPts val="6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II (Conclusão):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os resultados consolidados da aplicação do estudo.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CACFE7A-5A91-8E27-60AE-9245138209BE}"/>
              </a:ext>
            </a:extLst>
          </p:cNvPr>
          <p:cNvSpPr/>
          <p:nvPr/>
        </p:nvSpPr>
        <p:spPr>
          <a:xfrm>
            <a:off x="9372600" y="3208020"/>
            <a:ext cx="7543800" cy="5135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/>
              <a:t>Análise</a:t>
            </a:r>
            <a:r>
              <a:rPr sz="2400" dirty="0"/>
              <a:t> </a:t>
            </a:r>
            <a:r>
              <a:rPr sz="2400" dirty="0" err="1"/>
              <a:t>Crítica</a:t>
            </a:r>
            <a:r>
              <a:rPr sz="2400" dirty="0"/>
              <a:t> e </a:t>
            </a:r>
            <a:r>
              <a:rPr sz="2400" dirty="0" err="1"/>
              <a:t>Discussão</a:t>
            </a:r>
            <a:endParaRPr sz="2400" dirty="0"/>
          </a:p>
          <a:p>
            <a:pPr algn="just">
              <a:spcBef>
                <a:spcPts val="800"/>
              </a:spcBef>
            </a:pPr>
            <a:r>
              <a:rPr sz="1200" b="1" dirty="0">
                <a:solidFill>
                  <a:srgbClr val="212529"/>
                </a:solidFill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Articulação Teórica: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Confronte os dados empíricos com os autores citados na Fundamentação Teórica.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Resposta aos Objetivos: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Demonstre como os achados respondem às perguntas do estudo e subsidiam o PTT.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Reflexão sobre a Prática: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Evidencie os desdobramentos críticos para o contexto escolar e profissional.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54C17956-6E81-46B2-B767-900C336F254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B395BF45-5742-A0D6-6CD1-A9B918E43DE7}"/>
              </a:ext>
            </a:extLst>
          </p:cNvPr>
          <p:cNvSpPr txBox="1"/>
          <p:nvPr/>
        </p:nvSpPr>
        <p:spPr>
          <a:xfrm>
            <a:off x="4495800" y="2324100"/>
            <a:ext cx="10829925" cy="5572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DAA520"/>
                </a:solidFill>
                <a:latin typeface="Arial"/>
              </a:defRPr>
            </a:pPr>
            <a:endParaRPr dirty="0"/>
          </a:p>
          <a:p>
            <a:pPr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PROPOSTA DE PRODUTO TÉCNICO-TECNOLÓGICO (PTT)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28C97FF-4808-2193-85E8-69578E954AC6}"/>
              </a:ext>
            </a:extLst>
          </p:cNvPr>
          <p:cNvSpPr/>
          <p:nvPr/>
        </p:nvSpPr>
        <p:spPr>
          <a:xfrm>
            <a:off x="1295400" y="3297100"/>
            <a:ext cx="662940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dirty="0"/>
              <a:t>► </a:t>
            </a:r>
            <a:r>
              <a:rPr sz="2400" dirty="0" err="1"/>
              <a:t>Contribuições</a:t>
            </a:r>
            <a:r>
              <a:rPr sz="2400" dirty="0"/>
              <a:t> da </a:t>
            </a:r>
            <a:r>
              <a:rPr sz="2400" dirty="0" err="1"/>
              <a:t>Pesquisa</a:t>
            </a:r>
            <a:endParaRPr sz="2400" dirty="0"/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Síntese das Conclusões: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Destaque os principais achados e sua relação com o problema inicial.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Impacto Educacional: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Evidencie os ganhos para a comunidade escolar e para os participantes.</a:t>
            </a:r>
          </a:p>
          <a:p>
            <a:pPr algn="just"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Avanço do Conhecimento: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 pesquisa enriquece a literatura do campo da Educação e do PPGE.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8B40E1A0-E401-79B6-EAED-E57607E26798}"/>
              </a:ext>
            </a:extLst>
          </p:cNvPr>
          <p:cNvSpPr/>
          <p:nvPr/>
        </p:nvSpPr>
        <p:spPr>
          <a:xfrm>
            <a:off x="9372600" y="3297100"/>
            <a:ext cx="647700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 err="1"/>
              <a:t>Próximos</a:t>
            </a:r>
            <a:r>
              <a:rPr sz="2400" dirty="0"/>
              <a:t> </a:t>
            </a:r>
            <a:r>
              <a:rPr sz="2400" dirty="0" err="1"/>
              <a:t>Passos</a:t>
            </a:r>
            <a:r>
              <a:rPr sz="2400" dirty="0"/>
              <a:t> e </a:t>
            </a:r>
            <a:r>
              <a:rPr sz="2400" dirty="0" err="1"/>
              <a:t>Recomendações</a:t>
            </a:r>
            <a:endParaRPr sz="2400" dirty="0"/>
          </a:p>
          <a:p>
            <a:pPr>
              <a:spcBef>
                <a:spcPts val="800"/>
              </a:spcBef>
            </a:pPr>
            <a:r>
              <a:rPr sz="1200" b="1" dirty="0">
                <a:solidFill>
                  <a:srgbClr val="212529"/>
                </a:solidFill>
              </a:rPr>
              <a:t>• </a:t>
            </a: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Seminário de Pesquisa I: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o cronograma resumido dos próximos passos (coleta de dados, escrita final, qualificação).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de Pesquisa II: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desdobramentos futuros, recomendações para a rede e continuidade da pesquisa.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Limitações: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Mencione brevemente os desafios ou limites encontrados durante o percurso.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A93F38C8-86F2-4445-9CDD-766F9CE802A9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D355E350-075E-29C6-2F61-32670492C204}"/>
              </a:ext>
            </a:extLst>
          </p:cNvPr>
          <p:cNvSpPr txBox="1"/>
          <p:nvPr/>
        </p:nvSpPr>
        <p:spPr>
          <a:xfrm>
            <a:off x="3787616" y="2552700"/>
            <a:ext cx="1071276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CONSIDERAÇÕES FINAIS OU PARCIAIS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A41F988-0F6A-7668-578C-7FA4DECB1AB0}"/>
              </a:ext>
            </a:extLst>
          </p:cNvPr>
          <p:cNvSpPr/>
          <p:nvPr/>
        </p:nvSpPr>
        <p:spPr>
          <a:xfrm>
            <a:off x="1390650" y="3385402"/>
            <a:ext cx="609600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dirty="0"/>
              <a:t>► </a:t>
            </a:r>
            <a:r>
              <a:rPr sz="2400" dirty="0" err="1"/>
              <a:t>Contribuições</a:t>
            </a:r>
            <a:r>
              <a:rPr sz="2400" dirty="0"/>
              <a:t> da </a:t>
            </a:r>
            <a:r>
              <a:rPr sz="2400" dirty="0" err="1"/>
              <a:t>Pesquisa</a:t>
            </a:r>
            <a:endParaRPr sz="2400" dirty="0"/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Síntese das Conclusões: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Destaque os principais achados e sua relação com o problema inicial.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Impacto Educacional: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Evidencie os ganhos práticos para a comunidade escolar e para os participantes.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Avanço do Conhecimento: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a pesquisa enriquece a literatura do campo da Educação e do PPGE.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060E01-D5D8-A83C-098D-BE70E43DE59D}"/>
              </a:ext>
            </a:extLst>
          </p:cNvPr>
          <p:cNvSpPr/>
          <p:nvPr/>
        </p:nvSpPr>
        <p:spPr>
          <a:xfrm>
            <a:off x="9753600" y="3385402"/>
            <a:ext cx="685800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sz="2400" dirty="0"/>
              <a:t>► </a:t>
            </a:r>
            <a:r>
              <a:rPr sz="2400" dirty="0" err="1"/>
              <a:t>Próximos</a:t>
            </a:r>
            <a:r>
              <a:rPr sz="2400" dirty="0"/>
              <a:t> </a:t>
            </a:r>
            <a:r>
              <a:rPr sz="2400" dirty="0" err="1"/>
              <a:t>Passos</a:t>
            </a:r>
            <a:r>
              <a:rPr sz="2400" dirty="0"/>
              <a:t> e </a:t>
            </a:r>
            <a:r>
              <a:rPr sz="2400" dirty="0" err="1"/>
              <a:t>Recomendações</a:t>
            </a:r>
            <a:endParaRPr sz="2400" dirty="0"/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de Pesquisa I: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o cronograma resumido dos próximos passos (coleta de dados, escrita final, qualificação).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Seminário de Pesquisa II: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Apresente desdobramentos futuros, recomendações para a rede e continuidade da pesquisa.</a:t>
            </a:r>
          </a:p>
          <a:p>
            <a:pPr>
              <a:spcBef>
                <a:spcPts val="800"/>
              </a:spcBef>
            </a:pPr>
            <a:r>
              <a:rPr lang="pt-BR" sz="1600" b="1" dirty="0">
                <a:solidFill>
                  <a:srgbClr val="2125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Limitações:
  </a:t>
            </a:r>
            <a:r>
              <a:rPr lang="pt-BR" sz="1600" dirty="0">
                <a:solidFill>
                  <a:srgbClr val="4950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Mencione brevemente os desafios ou limites encontrados durante o percurso.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jpg">
            <a:extLst>
              <a:ext uri="{FF2B5EF4-FFF2-40B4-BE49-F238E27FC236}">
                <a16:creationId xmlns:a16="http://schemas.microsoft.com/office/drawing/2014/main" id="{1BE26FC0-742A-40BD-AAC1-2B5AE837B254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83EDBBC8-0F01-73A4-F2C3-BB4E71040976}"/>
              </a:ext>
            </a:extLst>
          </p:cNvPr>
          <p:cNvSpPr txBox="1"/>
          <p:nvPr/>
        </p:nvSpPr>
        <p:spPr>
          <a:xfrm>
            <a:off x="2362200" y="2400300"/>
            <a:ext cx="13792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REFERÊNCIAS BIBLIOGRÁFICAS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1272FE46-BAEF-E3DF-C829-C6E4F274DDB5}"/>
              </a:ext>
            </a:extLst>
          </p:cNvPr>
          <p:cNvSpPr/>
          <p:nvPr/>
        </p:nvSpPr>
        <p:spPr>
          <a:xfrm>
            <a:off x="917784" y="3467100"/>
            <a:ext cx="16383000" cy="594360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defRPr sz="1600" b="1">
                <a:solidFill>
                  <a:srgbClr val="0A2540"/>
                </a:solidFill>
                <a:latin typeface="Georgia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►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Principais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Obras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Citadas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Normas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ABNT)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 b="1">
                <a:solidFill>
                  <a:srgbClr val="0A2540"/>
                </a:solidFill>
                <a:latin typeface="Georgia"/>
              </a:defRPr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sz="1600" b="1">
                <a:solidFill>
                  <a:srgbClr val="0A2540"/>
                </a:solidFill>
                <a:latin typeface="Georgia"/>
              </a:defRPr>
            </a:pP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FREIRE, Paulo.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Pedagogia da Autonomia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: saberes necessários à prática educativa. São Paulo: Paz e Terra, 1996.</a:t>
            </a: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MARANHÃO. Universidade Estadual do Maranhão.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Regulamento do Programa de Pós-Graduação em Educação (PPGE).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São Luís: UEMA, 2026.</a:t>
            </a: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NÓVOA, António.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Os Professores e a sua Formação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Lisboa: Dom Quixote, 1992.</a:t>
            </a: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TARDIF, Maurice. </a:t>
            </a:r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Saberes Docentes e Formação Profissional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 Petrópolis: Vozes, 2012.</a:t>
            </a: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1100">
                <a:solidFill>
                  <a:srgbClr val="212529"/>
                </a:solidFill>
                <a:latin typeface="Arial"/>
              </a:defRPr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[Substitua os exemplos acima pelas referências efetivamente citadas nos seus slides, seguindo a ABNT NBR 6023].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1.jpg">
            <a:extLst>
              <a:ext uri="{FF2B5EF4-FFF2-40B4-BE49-F238E27FC236}">
                <a16:creationId xmlns:a16="http://schemas.microsoft.com/office/drawing/2014/main" id="{A4341EC4-FD74-4655-8091-A3C5EF5569F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-34713" y="40754"/>
            <a:ext cx="18287995" cy="2048576"/>
          </a:xfrm>
          <a:prstGeom prst="rect">
            <a:avLst/>
          </a:prstGeom>
          <a:ln/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98ADFCB6-1F71-2C0D-6EBB-B706D7FAB7AD}"/>
              </a:ext>
            </a:extLst>
          </p:cNvPr>
          <p:cNvSpPr txBox="1"/>
          <p:nvPr/>
        </p:nvSpPr>
        <p:spPr>
          <a:xfrm>
            <a:off x="2057400" y="2476500"/>
            <a:ext cx="14630399" cy="5488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200"/>
              </a:spcAft>
              <a:defRPr sz="1000" b="1">
                <a:solidFill>
                  <a:srgbClr val="DAA520"/>
                </a:solidFill>
                <a:latin typeface="Arial"/>
              </a:defRPr>
            </a:pPr>
            <a:r>
              <a:rPr dirty="0"/>
              <a:t>A</a:t>
            </a:r>
          </a:p>
          <a:p>
            <a:pPr algn="ctr">
              <a:defRPr sz="2400" b="1">
                <a:solidFill>
                  <a:srgbClr val="0A2540"/>
                </a:solidFill>
                <a:latin typeface="Georgia"/>
              </a:defRPr>
            </a:pPr>
            <a:r>
              <a:rPr dirty="0"/>
              <a:t>AGRADECIMENTOS E CONTATO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6E63290-F375-9F8E-15D8-7F4C49CF960D}"/>
              </a:ext>
            </a:extLst>
          </p:cNvPr>
          <p:cNvSpPr/>
          <p:nvPr/>
        </p:nvSpPr>
        <p:spPr>
          <a:xfrm>
            <a:off x="917784" y="3467100"/>
            <a:ext cx="1638300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A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28600" rIns="228600" rtlCol="0" anchor="ctr"/>
          <a:lstStyle/>
          <a:p>
            <a:pPr algn="ctr">
              <a:spcAft>
                <a:spcPts val="800"/>
              </a:spcAft>
              <a:defRPr sz="1600" b="1">
                <a:solidFill>
                  <a:srgbClr val="0A2540"/>
                </a:solidFill>
                <a:latin typeface="Georgia"/>
              </a:defRPr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6505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960</Words>
  <Application>Microsoft Office PowerPoint</Application>
  <PresentationFormat>Personalizar</PresentationFormat>
  <Paragraphs>111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Georgia</vt:lpstr>
      <vt:lpstr>Arial</vt:lpstr>
      <vt:lpstr>Poppins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Apresentação - Layout - V SEMPE/ 2023</dc:title>
  <dc:creator>PPGE</dc:creator>
  <cp:lastModifiedBy>franc-lane nascimento</cp:lastModifiedBy>
  <cp:revision>4</cp:revision>
  <dcterms:created xsi:type="dcterms:W3CDTF">2006-08-16T00:00:00Z</dcterms:created>
  <dcterms:modified xsi:type="dcterms:W3CDTF">2026-09-22T17:58:37Z</dcterms:modified>
  <dc:identifier>DAGUlDvXyJQ</dc:identifier>
</cp:coreProperties>
</file>